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7"/>
  </p:notesMasterIdLst>
  <p:sldIdLst>
    <p:sldId id="256" r:id="rId2"/>
    <p:sldId id="257" r:id="rId3"/>
    <p:sldId id="298" r:id="rId4"/>
    <p:sldId id="299" r:id="rId5"/>
    <p:sldId id="300" r:id="rId6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8"/>
      <p:bold r:id="rId9"/>
    </p:embeddedFont>
    <p:embeddedFont>
      <p:font typeface="Arial Black" panose="020B0A04020102020204" pitchFamily="34" charset="0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aramond" panose="02020404030301010803" pitchFamily="18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8" name="Google Shape;6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6" name="Google Shape;7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9044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725714" y="841772"/>
            <a:ext cx="7772400" cy="250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  <a:defRPr sz="3600" b="1" i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1143000" y="35651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7" name="Google Shape;2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"/>
            <a:ext cx="234696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88384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4749165"/>
            <a:ext cx="9144000" cy="394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-10315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9131" y="-14513"/>
            <a:ext cx="1789607" cy="813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508093" y="4442028"/>
            <a:ext cx="523665" cy="44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05017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ctrTitle"/>
          </p:nvPr>
        </p:nvSpPr>
        <p:spPr>
          <a:xfrm>
            <a:off x="871186" y="1033849"/>
            <a:ext cx="7772400" cy="158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aramond"/>
              <a:buNone/>
            </a:pP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Machine Learning 64060</a:t>
            </a:r>
            <a:br>
              <a:rPr lang="en-US" dirty="0">
                <a:latin typeface="Garamond"/>
                <a:ea typeface="Garamond"/>
                <a:cs typeface="Garamond"/>
                <a:sym typeface="Garamond"/>
              </a:rPr>
            </a:b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Final Assignment</a:t>
            </a:r>
            <a:endParaRPr sz="4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756431-D6B4-4B67-95B3-D40DF956BD90}"/>
              </a:ext>
            </a:extLst>
          </p:cNvPr>
          <p:cNvSpPr txBox="1"/>
          <p:nvPr/>
        </p:nvSpPr>
        <p:spPr>
          <a:xfrm>
            <a:off x="6536535" y="3021804"/>
            <a:ext cx="2157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Tanmoy </a:t>
            </a:r>
            <a:r>
              <a:rPr lang="en-US" sz="2400" dirty="0" err="1">
                <a:solidFill>
                  <a:schemeClr val="bg1"/>
                </a:solidFill>
                <a:latin typeface="Agency FB" panose="020B0503020202020204" pitchFamily="34" charset="0"/>
              </a:rPr>
              <a:t>Kanti</a:t>
            </a:r>
            <a:r>
              <a:rPr lang="en-US" sz="2400" dirty="0">
                <a:solidFill>
                  <a:schemeClr val="bg1"/>
                </a:solidFill>
                <a:latin typeface="Agency FB" panose="020B0503020202020204" pitchFamily="34" charset="0"/>
              </a:rPr>
              <a:t> Kumar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54A7567-6237-4C57-988F-5241EDD3D4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29"/>
    </mc:Choice>
    <mc:Fallback>
      <p:transition spd="slow" advTm="13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1607344" y="108066"/>
            <a:ext cx="753665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Problem Statement</a:t>
            </a:r>
            <a:endParaRPr dirty="0"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964406" y="996016"/>
            <a:ext cx="7805521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990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u="sng" dirty="0">
                <a:latin typeface="Garamond"/>
                <a:sym typeface="Garamond"/>
              </a:rPr>
              <a:t>Usage of k-means clustering </a:t>
            </a:r>
            <a:r>
              <a:rPr lang="en-US" sz="2000" b="0" dirty="0">
                <a:latin typeface="Garamond"/>
                <a:ea typeface="Garamond"/>
                <a:cs typeface="Garamond"/>
                <a:sym typeface="Garamond"/>
              </a:rPr>
              <a:t>to identify clusters of a household dataset based on  - </a:t>
            </a:r>
            <a:r>
              <a:rPr lang="en-US" sz="2000" b="0" u="sng" dirty="0">
                <a:latin typeface="Garamond"/>
                <a:sym typeface="Garamond"/>
              </a:rPr>
              <a:t>purchase behavior, basis of purchase</a:t>
            </a:r>
            <a:r>
              <a:rPr lang="en-US" sz="2000" b="0" dirty="0">
                <a:latin typeface="Garamond"/>
                <a:ea typeface="Garamond"/>
                <a:cs typeface="Garamond"/>
                <a:sym typeface="Garamond"/>
              </a:rPr>
              <a:t>. </a:t>
            </a:r>
          </a:p>
          <a:p>
            <a:pPr marL="469900">
              <a:buSzPts val="2000"/>
              <a:buFont typeface="Arial" panose="020B0604020202020204" pitchFamily="34" charset="0"/>
              <a:buChar char="•"/>
            </a:pPr>
            <a:r>
              <a:rPr lang="en-US" sz="2000" b="0" dirty="0">
                <a:latin typeface="Garamond"/>
              </a:rPr>
              <a:t>The observed data is now traditionally segmented based on purchaser demographics. Requirement is to </a:t>
            </a:r>
            <a:r>
              <a:rPr lang="en-US" sz="2000" b="0" u="sng" dirty="0">
                <a:latin typeface="Garamond"/>
              </a:rPr>
              <a:t>segment the market based on </a:t>
            </a:r>
            <a:r>
              <a:rPr lang="en-US" sz="2000" b="0" dirty="0">
                <a:latin typeface="Garamond"/>
              </a:rPr>
              <a:t>variables which are more directly related to the consumer. </a:t>
            </a:r>
            <a:r>
              <a:rPr lang="en-US" sz="2000" b="0" dirty="0">
                <a:latin typeface="Garamond"/>
                <a:sym typeface="Garamond"/>
              </a:rPr>
              <a:t>   </a:t>
            </a:r>
          </a:p>
          <a:p>
            <a:pPr marL="46990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0" dirty="0">
                <a:latin typeface="Garamond"/>
                <a:ea typeface="Garamond"/>
                <a:cs typeface="Garamond"/>
                <a:sym typeface="Garamond"/>
              </a:rPr>
              <a:t>For an unsupervised machine learning method the primary goal is to </a:t>
            </a:r>
            <a:r>
              <a:rPr lang="en-US" sz="2000" b="0" u="sng" dirty="0">
                <a:latin typeface="Garamond"/>
                <a:sym typeface="Garamond"/>
              </a:rPr>
              <a:t>identify the optimal size of the clusters</a:t>
            </a:r>
            <a:r>
              <a:rPr lang="en-US" sz="2000" b="0" dirty="0">
                <a:latin typeface="Garamond"/>
                <a:ea typeface="Garamond"/>
                <a:cs typeface="Garamond"/>
                <a:sym typeface="Garamond"/>
              </a:rPr>
              <a:t>. It is expected to find optimal cluster size of this customer data, so that </a:t>
            </a:r>
            <a:r>
              <a:rPr lang="en-US" sz="2000" b="0" u="sng" dirty="0">
                <a:latin typeface="Garamond"/>
                <a:sym typeface="Garamond"/>
              </a:rPr>
              <a:t>promotional activities </a:t>
            </a:r>
            <a:r>
              <a:rPr lang="en-US" sz="2000" b="0" dirty="0">
                <a:latin typeface="Garamond"/>
                <a:ea typeface="Garamond"/>
                <a:cs typeface="Garamond"/>
                <a:sym typeface="Garamond"/>
              </a:rPr>
              <a:t>can be well planned.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BE7F47-DE88-4BB0-AFA2-93AA0F5280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06"/>
    </mc:Choice>
    <mc:Fallback>
      <p:transition spd="slow" advTm="43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E13C-8012-4B98-B696-083A6246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SzPts val="2400"/>
            </a:pPr>
            <a:r>
              <a:rPr lang="en-US" dirty="0">
                <a:latin typeface="Garamond"/>
              </a:rPr>
              <a:t>Predictive Modeling Method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074D5-5F31-4A31-81DA-C7CE4293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894230"/>
            <a:ext cx="7886700" cy="3706346"/>
          </a:xfrm>
        </p:spPr>
        <p:txBody>
          <a:bodyPr/>
          <a:lstStyle/>
          <a:p>
            <a:r>
              <a:rPr lang="en-US" b="0" dirty="0">
                <a:latin typeface="Garamond" panose="02020404030301010803" pitchFamily="18" charset="0"/>
              </a:rPr>
              <a:t>Customer data with 600 observations has been provided for the analysis. </a:t>
            </a:r>
          </a:p>
          <a:p>
            <a:r>
              <a:rPr lang="en-US" b="0" dirty="0">
                <a:latin typeface="Garamond" panose="02020404030301010803" pitchFamily="18" charset="0"/>
              </a:rPr>
              <a:t>Key customer/household attributes which factors in clustering: </a:t>
            </a:r>
          </a:p>
          <a:p>
            <a:pPr lvl="1">
              <a:buFont typeface="+mj-lt"/>
              <a:buAutoNum type="arabicPeriod"/>
            </a:pPr>
            <a:r>
              <a:rPr lang="en-US" b="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Demographics 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Purchase summary (brands, volume, transactions)</a:t>
            </a:r>
          </a:p>
          <a:p>
            <a:pPr lvl="1">
              <a:buFont typeface="+mj-lt"/>
              <a:buAutoNum type="arabicPeriod"/>
            </a:pPr>
            <a:r>
              <a:rPr lang="en-US" b="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Purchase with promotions</a:t>
            </a:r>
          </a:p>
          <a:p>
            <a:pPr lvl="1">
              <a:buFont typeface="+mj-lt"/>
              <a:buAutoNum type="arabicPeriod"/>
            </a:pPr>
            <a:r>
              <a:rPr lang="en-US" b="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Brand Loyalty</a:t>
            </a:r>
          </a:p>
          <a:p>
            <a:pPr lvl="1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Price Category</a:t>
            </a:r>
            <a:endParaRPr lang="en-US" b="0" dirty="0">
              <a:solidFill>
                <a:schemeClr val="accent1">
                  <a:lumMod val="50000"/>
                </a:schemeClr>
              </a:solidFill>
              <a:latin typeface="Garamond" panose="02020404030301010803" pitchFamily="18" charset="0"/>
            </a:endParaRPr>
          </a:p>
          <a:p>
            <a:pPr marL="457200" lvl="1" indent="-355600">
              <a:spcBef>
                <a:spcPts val="750"/>
              </a:spcBef>
              <a:buClr>
                <a:srgbClr val="002060"/>
              </a:buClr>
              <a:buSzPts val="2000"/>
            </a:pPr>
            <a:r>
              <a:rPr lang="en-US" sz="2000" dirty="0">
                <a:solidFill>
                  <a:srgbClr val="002060"/>
                </a:solidFill>
                <a:latin typeface="Garamond" panose="02020404030301010803" pitchFamily="18" charset="0"/>
              </a:rPr>
              <a:t>Measuring brand loyalty: This has been done by identifying the highest purchased brand and its volume. These derived attributes has been added to find customer segmentation.</a:t>
            </a:r>
          </a:p>
          <a:p>
            <a:pPr marL="457200" lvl="1" indent="-355600">
              <a:spcBef>
                <a:spcPts val="750"/>
              </a:spcBef>
              <a:buClr>
                <a:srgbClr val="002060"/>
              </a:buClr>
              <a:buSzPts val="2000"/>
            </a:pPr>
            <a:r>
              <a:rPr lang="en-US" sz="2000" dirty="0">
                <a:solidFill>
                  <a:srgbClr val="002060"/>
                </a:solidFill>
                <a:latin typeface="Garamond" panose="02020404030301010803" pitchFamily="18" charset="0"/>
              </a:rPr>
              <a:t>Multiple combinations of purchaser attributes been used to identify the best cluster. 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CD4AADD-DA09-4403-AF2B-0FC92C60926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93949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8144"/>
    </mc:Choice>
    <mc:Fallback>
      <p:transition spd="slow" advTm="48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C123E-DCA0-4AEE-AD25-8434DE5FE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/>
              </a:rPr>
              <a:t>Recommendations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493E2-FAF5-4BC5-866E-212A28786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779930"/>
            <a:ext cx="7886700" cy="3445024"/>
          </a:xfrm>
        </p:spPr>
        <p:txBody>
          <a:bodyPr/>
          <a:lstStyle/>
          <a:p>
            <a:pPr marL="101600" indent="0">
              <a:buNone/>
            </a:pPr>
            <a:r>
              <a:rPr lang="en-US" b="0" dirty="0">
                <a:latin typeface="Garamond" panose="02020404030301010803" pitchFamily="18" charset="0"/>
              </a:rPr>
              <a:t>Recommending as per the clustering analysis of the data:</a:t>
            </a:r>
          </a:p>
          <a:p>
            <a:pPr lvl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Customers can be broadly classified into 2 clusters - Loyal to the Brands and not Loyal.</a:t>
            </a:r>
          </a:p>
          <a:p>
            <a:pPr lvl="1"/>
            <a:r>
              <a:rPr lang="en-US" sz="1800" b="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Brand loyal customers do not use promotional offers as they will anyway buy them. But customers who changes brands frequently, uses promotional offers.</a:t>
            </a:r>
          </a:p>
          <a:p>
            <a:pPr lvl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Proposition category 3 and 14 impacts the most in customer purchase behavior among all proposition category.</a:t>
            </a:r>
          </a:p>
          <a:p>
            <a:pPr lvl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Loyal Customers: There are a greater number of Educated people and household members who tend to purchase products from various brand. No. of Transactions are more. </a:t>
            </a:r>
          </a:p>
          <a:p>
            <a:pPr lvl="1"/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Garamond" panose="02020404030301010803" pitchFamily="18" charset="0"/>
              </a:rPr>
              <a:t>Non-Loyal Buyers This contains low economic status customers with less household members with less no. of transactions and avg price is also low. </a:t>
            </a:r>
          </a:p>
          <a:p>
            <a:pPr lvl="1"/>
            <a:endParaRPr lang="en-US" b="0" dirty="0">
              <a:latin typeface="Garamond" panose="02020404030301010803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93CEC5B-2298-4DF3-AB04-1FB684E8DD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8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03"/>
    </mc:Choice>
    <mc:Fallback>
      <p:transition spd="slow" advTm="77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DDAA5-4C9F-494E-9E02-8E42F9523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714" y="841772"/>
            <a:ext cx="7772400" cy="1972866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1538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 Theme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618</TotalTime>
  <Words>319</Words>
  <Application>Microsoft Office PowerPoint</Application>
  <PresentationFormat>On-screen Show (16:9)</PresentationFormat>
  <Paragraphs>28</Paragraphs>
  <Slides>5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Arial Black</vt:lpstr>
      <vt:lpstr>Agency FB</vt:lpstr>
      <vt:lpstr>Arial</vt:lpstr>
      <vt:lpstr>Garamond</vt:lpstr>
      <vt:lpstr>Office Theme</vt:lpstr>
      <vt:lpstr>Machine Learning 64060 Final Assignment</vt:lpstr>
      <vt:lpstr>Problem Statement</vt:lpstr>
      <vt:lpstr>Predictive Modeling Method</vt:lpstr>
      <vt:lpstr>Recommendations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Analytics 64036 Group Project</dc:title>
  <dc:creator>Tanmoy Kumar</dc:creator>
  <cp:lastModifiedBy>Tanmoy Kumar</cp:lastModifiedBy>
  <cp:revision>33</cp:revision>
  <dcterms:modified xsi:type="dcterms:W3CDTF">2020-12-18T20:39:23Z</dcterms:modified>
</cp:coreProperties>
</file>